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</p:sldIdLst>
  <p:sldSz cx="9144000" cy="5143500" type="screen16x9"/>
  <p:notesSz cx="6858000" cy="9144000"/>
  <p:embeddedFontLst>
    <p:embeddedFont>
      <p:font typeface="IBM Plex Sans SemiBold" charset="0"/>
      <p:regular r:id="rId35"/>
      <p:bold r:id="rId36"/>
      <p:italic r:id="rId37"/>
      <p:boldItalic r:id="rId38"/>
    </p:embeddedFont>
    <p:embeddedFont>
      <p:font typeface="IBM Plex Sans" charset="0"/>
      <p:regular r:id="rId39"/>
      <p:bold r:id="rId40"/>
      <p:italic r:id="rId41"/>
      <p:boldItalic r:id="rId42"/>
    </p:embeddedFont>
    <p:embeddedFont>
      <p:font typeface="Roboto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-129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6d06e1ab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6d06e1ab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6d06e1ab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6d06e1ab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e491035c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e491035c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6d06e1ab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6d06e1ab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e491035c7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e491035c7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6d06e1ab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6d06e1ab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6d06e1abb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6d06e1abb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6d06e1ab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6d06e1ab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6d06e1ab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36d06e1abb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6d06e1ab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36d06e1ab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d5e2eb929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d5e2eb929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6d06e1ab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6d06e1ab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6d06e1ab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6d06e1abb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6d06e1abb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6d06e1abb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6d06e1ab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36d06e1ab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f92ca5e4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3f92ca5e4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f92ca5e4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f92ca5e4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3f92ca5e40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3f92ca5e40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e491035c7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3e491035c7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e491035c7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3e491035c7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e491035c7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3e491035c7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f90efae9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f90efae9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f90efae9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f90efae9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e491035c7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3e491035c7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e4921cb1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e4921cb1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e55efe0d6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e55efe0d6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e55efe0d6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e55efe0d6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6d06e1ab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6d06e1ab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6d06e1ab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6d06e1ab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4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CUSTOM_2_1_4_1_1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_2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subTitle" idx="1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VgB_TGvj_QgCc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hyperlink" Target="https://www.tutorialspoint.com/online_xml_editor.ht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hyperlink" Target="https://www.tutorialspoint.com/online_xml_editor.htm" TargetMode="External"/><Relationship Id="rId4" Type="http://schemas.openxmlformats.org/officeDocument/2006/relationships/hyperlink" Target="https://disk.yandex.ru/d/VgB_TGvj_QgCc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6hJ9wr9ex23Hk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hyperlink" Target="https://awebanalysis.com/ru/json-parser-onlin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hyperlink" Target="https://awebanalysis.com/ru/json-parser-online/" TargetMode="External"/><Relationship Id="rId4" Type="http://schemas.openxmlformats.org/officeDocument/2006/relationships/hyperlink" Target="https://disk.yandex.ru/d/6hJ9wr9ex23Hk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e4hjNkZ55Avk8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hyperlink" Target="https://awebanalysis.com/ru/json-parser-onlin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hyperlink" Target="https://awebanalysis.com/ru/json-parser-online/" TargetMode="External"/><Relationship Id="rId4" Type="http://schemas.openxmlformats.org/officeDocument/2006/relationships/hyperlink" Target="https://disk.yandex.ru/d/e4hjNkZ55Avk8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UXr8O73cEhZtl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5.png"/><Relationship Id="rId4" Type="http://schemas.openxmlformats.org/officeDocument/2006/relationships/hyperlink" Target="https://awebanalysis.com/ru/json-parser-onlin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hyperlink" Target="https://awebanalysis.com/ru/json-parser-online/" TargetMode="External"/><Relationship Id="rId4" Type="http://schemas.openxmlformats.org/officeDocument/2006/relationships/hyperlink" Target="https://disk.yandex.ru/d/UXr8O73cEhZtl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seo-zona.ru/postget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yandex.ru/search/" TargetMode="External"/><Relationship Id="rId4" Type="http://schemas.openxmlformats.org/officeDocument/2006/relationships/hyperlink" Target="https://nalog.r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yandex.ru/search/" TargetMode="External"/><Relationship Id="rId5" Type="http://schemas.openxmlformats.org/officeDocument/2006/relationships/hyperlink" Target="https://nalog.ru" TargetMode="External"/><Relationship Id="rId4" Type="http://schemas.openxmlformats.org/officeDocument/2006/relationships/hyperlink" Target="https://tools.seo-zona.ru/postge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4370400" cy="2552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JSON и XML –  основные форматы </a:t>
            </a:r>
            <a:br>
              <a:rPr lang="ru"/>
            </a:br>
            <a:r>
              <a:rPr lang="ru"/>
              <a:t>передачи данных</a:t>
            </a:r>
            <a:endParaRPr/>
          </a:p>
        </p:txBody>
      </p:sp>
      <p:sp>
        <p:nvSpPr>
          <p:cNvPr id="208" name="Google Shape;208;p4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accent2"/>
                </a:solidFill>
              </a:rPr>
              <a:t>Семинар 4</a:t>
            </a:r>
            <a:br>
              <a:rPr lang="ru" dirty="0">
                <a:solidFill>
                  <a:schemeClr val="accent2"/>
                </a:solidFill>
              </a:rPr>
            </a:br>
            <a:r>
              <a:rPr lang="ru" dirty="0"/>
              <a:t>Знакомство с веб-технологиями</a:t>
            </a:r>
            <a:endParaRPr sz="1000" dirty="0"/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4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399" name="Google Shape;399;p62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00" name="Google Shape;4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380750"/>
            <a:ext cx="3862500" cy="2030286"/>
          </a:xfrm>
          <a:prstGeom prst="rect">
            <a:avLst/>
          </a:prstGeom>
          <a:noFill/>
          <a:ln w="9525" cap="flat" cmpd="sng">
            <a:solidFill>
              <a:srgbClr val="8F93A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1" name="Google Shape;40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595" y="1380750"/>
            <a:ext cx="4055405" cy="2030275"/>
          </a:xfrm>
          <a:prstGeom prst="rect">
            <a:avLst/>
          </a:prstGeom>
          <a:noFill/>
          <a:ln w="9525" cap="flat" cmpd="sng">
            <a:solidFill>
              <a:srgbClr val="8F93A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407" name="Google Shape;407;p6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8" name="Google Shape;408;p63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9" name="Google Shape;409;p63"/>
          <p:cNvSpPr txBox="1"/>
          <p:nvPr/>
        </p:nvSpPr>
        <p:spPr>
          <a:xfrm>
            <a:off x="536400" y="1260000"/>
            <a:ext cx="5033700" cy="3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 dirty="0">
                <a:solidFill>
                  <a:srgbClr val="000000"/>
                </a:solidFill>
              </a:rPr>
              <a:t>Задача: </a:t>
            </a:r>
            <a:r>
              <a:rPr lang="ru" sz="1100" dirty="0">
                <a:solidFill>
                  <a:srgbClr val="000000"/>
                </a:solidFill>
              </a:rPr>
              <a:t>создать XML-документ на основе каталога книг для сайта, который содержит следующие данные:</a:t>
            </a: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 dirty="0">
                <a:solidFill>
                  <a:srgbClr val="6654D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Файл с таблицей</a:t>
            </a:r>
            <a:r>
              <a:rPr lang="ru" sz="1100" dirty="0">
                <a:solidFill>
                  <a:srgbClr val="000000"/>
                </a:solidFill>
              </a:rPr>
              <a:t> (*.txt)</a:t>
            </a: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rgbClr val="000000"/>
                </a:solidFill>
              </a:rPr>
              <a:t>Для выполнения задания и демонстрации результата используйте онлайн-редактор</a:t>
            </a:r>
            <a:r>
              <a:rPr lang="ru" sz="1100" dirty="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 dirty="0">
                <a:solidFill>
                  <a:srgbClr val="6654D9"/>
                </a:solidFill>
              </a:rPr>
              <a:t>https://jsonformatter.org/xml-formatter</a:t>
            </a:r>
            <a:endParaRPr sz="1100" u="sng" dirty="0">
              <a:solidFill>
                <a:srgbClr val="6654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dirty="0">
              <a:solidFill>
                <a:srgbClr val="000000"/>
              </a:solidFill>
            </a:endParaRPr>
          </a:p>
        </p:txBody>
      </p:sp>
      <p:pic>
        <p:nvPicPr>
          <p:cNvPr id="410" name="Google Shape;41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00" y="1925404"/>
            <a:ext cx="3908249" cy="20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416" name="Google Shape;416;p64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17" name="Google Shape;4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9" name="Google Shape;419;p64"/>
          <p:cNvSpPr txBox="1"/>
          <p:nvPr/>
        </p:nvSpPr>
        <p:spPr>
          <a:xfrm>
            <a:off x="536400" y="1260000"/>
            <a:ext cx="5033700" cy="3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создать XML-документ на основе каталога книг для сайта, который содержит следующие данные: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6654D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Файл с таблицей</a:t>
            </a:r>
            <a:r>
              <a:rPr lang="ru" sz="1100">
                <a:solidFill>
                  <a:srgbClr val="000000"/>
                </a:solidFill>
              </a:rPr>
              <a:t> (*.txt)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Для выполнения задания и демонстрации результата используйте онлайн-редактор</a:t>
            </a:r>
            <a:r>
              <a:rPr lang="ru" sz="11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rgbClr val="6654D9"/>
                </a:solidFill>
              </a:rPr>
              <a:t>https://jsonformatter.org/xml-formatter</a:t>
            </a:r>
            <a:endParaRPr sz="1100" u="sng">
              <a:solidFill>
                <a:srgbClr val="6654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rgbClr val="000000"/>
              </a:solidFill>
            </a:endParaRPr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400" y="1925404"/>
            <a:ext cx="3908249" cy="20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426" name="Google Shape;426;p65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27" name="Google Shape;427;p65"/>
          <p:cNvSpPr txBox="1"/>
          <p:nvPr/>
        </p:nvSpPr>
        <p:spPr>
          <a:xfrm>
            <a:off x="536400" y="1260000"/>
            <a:ext cx="23634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chemeClr val="dk1"/>
                </a:solidFill>
              </a:rPr>
              <a:t>Задача: </a:t>
            </a:r>
            <a:r>
              <a:rPr lang="ru" sz="1100">
                <a:solidFill>
                  <a:schemeClr val="dk1"/>
                </a:solidFill>
              </a:rPr>
              <a:t>создать XML-документ </a:t>
            </a:r>
            <a:br>
              <a:rPr lang="ru" sz="1100">
                <a:solidFill>
                  <a:schemeClr val="dk1"/>
                </a:solidFill>
              </a:rPr>
            </a:br>
            <a:r>
              <a:rPr lang="ru" sz="1100">
                <a:solidFill>
                  <a:schemeClr val="dk1"/>
                </a:solidFill>
              </a:rPr>
              <a:t>на основе каталога книг для сайта.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rgbClr val="6654D9"/>
                </a:solidFill>
              </a:rPr>
              <a:t>Пример, на вашем экране ➜</a:t>
            </a: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428" name="Google Shape;4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571" y="1183500"/>
            <a:ext cx="3422454" cy="396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434" name="Google Shape;434;p66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6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442" name="Google Shape;442;p6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3" name="Google Shape;443;p6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4" name="Google Shape;444;p67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dirty="0">
                <a:solidFill>
                  <a:srgbClr val="000000"/>
                </a:solidFill>
              </a:rPr>
              <a:t>Задача: </a:t>
            </a:r>
            <a:r>
              <a:rPr lang="ru" sz="1100" dirty="0">
                <a:solidFill>
                  <a:srgbClr val="000000"/>
                </a:solidFill>
              </a:rPr>
              <a:t>создать JSON-документ на основе каталога продукции для интернет-магазина, который содержит следующие данные:</a:t>
            </a: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 dirty="0">
                <a:solidFill>
                  <a:srgbClr val="6654D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Файл с таблицей</a:t>
            </a:r>
            <a:r>
              <a:rPr lang="ru" sz="1100" dirty="0">
                <a:solidFill>
                  <a:srgbClr val="000000"/>
                </a:solidFill>
              </a:rPr>
              <a:t> (*.txt)</a:t>
            </a: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rgbClr val="000000"/>
                </a:solidFill>
              </a:rPr>
              <a:t>Для выполнения задания и демонстрации результата используйте онлайн-редактор</a:t>
            </a:r>
            <a:r>
              <a:rPr lang="ru" sz="1100" dirty="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 dirty="0">
                <a:solidFill>
                  <a:srgbClr val="6654D9"/>
                </a:solidFill>
              </a:rPr>
              <a:t>https://jsonformatter.org/json-parser</a:t>
            </a:r>
            <a:endParaRPr sz="1100" u="sng" dirty="0">
              <a:solidFill>
                <a:srgbClr val="6654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</p:txBody>
      </p:sp>
      <p:pic>
        <p:nvPicPr>
          <p:cNvPr id="445" name="Google Shape;44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00" y="1721450"/>
            <a:ext cx="4497799" cy="15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451" name="Google Shape;451;p68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52" name="Google Shape;4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8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4" name="Google Shape;454;p68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создать JSON-документ на основе каталога продукции для интернет-магазина, который содержит следующие данные: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6654D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Файл с таблицей</a:t>
            </a:r>
            <a:r>
              <a:rPr lang="ru" sz="1100">
                <a:solidFill>
                  <a:srgbClr val="000000"/>
                </a:solidFill>
              </a:rPr>
              <a:t> (*.txt)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Для выполнения задания и демонстрации результата используйте онлайн-редактор</a:t>
            </a:r>
            <a:r>
              <a:rPr lang="ru" sz="11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rgbClr val="6654D9"/>
                </a:solidFill>
              </a:rPr>
              <a:t>https://jsonformatter.org/json-parser</a:t>
            </a:r>
            <a:endParaRPr sz="1100" u="sng">
              <a:solidFill>
                <a:srgbClr val="6654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</p:txBody>
      </p:sp>
      <p:pic>
        <p:nvPicPr>
          <p:cNvPr id="455" name="Google Shape;45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600" y="1721450"/>
            <a:ext cx="4497799" cy="15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461" name="Google Shape;461;p6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2" name="Google Shape;462;p69"/>
          <p:cNvSpPr txBox="1"/>
          <p:nvPr/>
        </p:nvSpPr>
        <p:spPr>
          <a:xfrm>
            <a:off x="536400" y="1260000"/>
            <a:ext cx="2769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chemeClr val="dk1"/>
                </a:solidFill>
              </a:rPr>
              <a:t>Задача: </a:t>
            </a:r>
            <a:r>
              <a:rPr lang="ru" sz="1100">
                <a:solidFill>
                  <a:schemeClr val="dk1"/>
                </a:solidFill>
              </a:rPr>
              <a:t>создать JSON-документ на основе каталога продукции для интернет-магазина, который содержит следующие данные: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rgbClr val="6654D9"/>
                </a:solidFill>
              </a:rPr>
              <a:t>Пример, на вашем экране ➜</a:t>
            </a: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463" name="Google Shape;4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325" y="1260000"/>
            <a:ext cx="3931469" cy="375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469" name="Google Shape;469;p7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0" name="Google Shape;470;p7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1" name="Google Shape;471;p70"/>
          <p:cNvSpPr txBox="1"/>
          <p:nvPr/>
        </p:nvSpPr>
        <p:spPr>
          <a:xfrm>
            <a:off x="536400" y="1080000"/>
            <a:ext cx="50337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Задача:</a:t>
            </a:r>
            <a:r>
              <a:rPr lang="ru" sz="1100">
                <a:solidFill>
                  <a:srgbClr val="000000"/>
                </a:solidFill>
              </a:rPr>
              <a:t> проверить на Well formed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XML</a:t>
            </a: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JSON</a:t>
            </a: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000000"/>
              </a:solidFill>
            </a:endParaRPr>
          </a:p>
        </p:txBody>
      </p:sp>
      <p:pic>
        <p:nvPicPr>
          <p:cNvPr id="472" name="Google Shape;47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00" y="3874150"/>
            <a:ext cx="4215598" cy="8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00" y="1800000"/>
            <a:ext cx="4215598" cy="172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479" name="Google Shape;479;p71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&lt;&lt;05:00-&gt;&gt;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80" name="Google Shape;4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1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2" name="Google Shape;482;p71"/>
          <p:cNvSpPr txBox="1"/>
          <p:nvPr/>
        </p:nvSpPr>
        <p:spPr>
          <a:xfrm>
            <a:off x="536400" y="1080000"/>
            <a:ext cx="50337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Задача:</a:t>
            </a:r>
            <a:r>
              <a:rPr lang="ru" sz="1100">
                <a:solidFill>
                  <a:srgbClr val="000000"/>
                </a:solidFill>
              </a:rPr>
              <a:t> проверить на Well formed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XML</a:t>
            </a: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JSON</a:t>
            </a: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000000"/>
              </a:solidFill>
            </a:endParaRPr>
          </a:p>
        </p:txBody>
      </p:sp>
      <p:pic>
        <p:nvPicPr>
          <p:cNvPr id="483" name="Google Shape;48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200" y="3874150"/>
            <a:ext cx="4215598" cy="8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00" y="1800000"/>
            <a:ext cx="4215598" cy="172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с веб-технологиями</a:t>
            </a:r>
            <a:endParaRPr/>
          </a:p>
        </p:txBody>
      </p:sp>
      <p:sp>
        <p:nvSpPr>
          <p:cNvPr id="216" name="Google Shape;216;p42"/>
          <p:cNvSpPr txBox="1"/>
          <p:nvPr/>
        </p:nvSpPr>
        <p:spPr>
          <a:xfrm>
            <a:off x="540000" y="18000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Лекция 1. </a:t>
            </a:r>
            <a:b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Веб-технологии: вчера, сегодня, завтра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" name="Google Shape;217;p42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FFFFFF"/>
                </a:solidFill>
              </a:rPr>
              <a:t>1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18" name="Google Shape;218;p42"/>
          <p:cNvSpPr/>
          <p:nvPr/>
        </p:nvSpPr>
        <p:spPr>
          <a:xfrm>
            <a:off x="2645991" y="1439997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FFFFFF"/>
                </a:solidFill>
              </a:rPr>
              <a:t>2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19" name="Google Shape;219;p42"/>
          <p:cNvSpPr/>
          <p:nvPr/>
        </p:nvSpPr>
        <p:spPr>
          <a:xfrm>
            <a:off x="4747816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FFFFFF"/>
                </a:solidFill>
              </a:rPr>
              <a:t>3</a:t>
            </a:r>
            <a:endParaRPr sz="1000" b="1">
              <a:solidFill>
                <a:srgbClr val="FFFFFF"/>
              </a:solidFill>
            </a:endParaRPr>
          </a:p>
        </p:txBody>
      </p:sp>
      <p:cxnSp>
        <p:nvCxnSpPr>
          <p:cNvPr id="220" name="Google Shape;220;p42"/>
          <p:cNvCxnSpPr>
            <a:stCxn id="217" idx="6"/>
            <a:endCxn id="218" idx="2"/>
          </p:cNvCxnSpPr>
          <p:nvPr/>
        </p:nvCxnSpPr>
        <p:spPr>
          <a:xfrm>
            <a:off x="891575" y="1615801"/>
            <a:ext cx="17544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42"/>
          <p:cNvCxnSpPr>
            <a:stCxn id="218" idx="6"/>
            <a:endCxn id="219" idx="2"/>
          </p:cNvCxnSpPr>
          <p:nvPr/>
        </p:nvCxnSpPr>
        <p:spPr>
          <a:xfrm>
            <a:off x="2997591" y="1615797"/>
            <a:ext cx="1750200" cy="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42"/>
          <p:cNvCxnSpPr>
            <a:stCxn id="219" idx="6"/>
            <a:endCxn id="223" idx="2"/>
          </p:cNvCxnSpPr>
          <p:nvPr/>
        </p:nvCxnSpPr>
        <p:spPr>
          <a:xfrm>
            <a:off x="5099416" y="1618942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42"/>
          <p:cNvSpPr/>
          <p:nvPr/>
        </p:nvSpPr>
        <p:spPr>
          <a:xfrm>
            <a:off x="6849641" y="1443142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FFFFFF"/>
                </a:solidFill>
              </a:rPr>
              <a:t>4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24" name="Google Shape;224;p42"/>
          <p:cNvSpPr/>
          <p:nvPr/>
        </p:nvSpPr>
        <p:spPr>
          <a:xfrm>
            <a:off x="539966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FFFFFF"/>
                </a:solidFill>
              </a:rPr>
              <a:t>5</a:t>
            </a:r>
            <a:endParaRPr sz="1000" b="1">
              <a:solidFill>
                <a:srgbClr val="B7B9C8"/>
              </a:solidFill>
            </a:endParaRPr>
          </a:p>
        </p:txBody>
      </p:sp>
      <p:cxnSp>
        <p:nvCxnSpPr>
          <p:cNvPr id="225" name="Google Shape;225;p42"/>
          <p:cNvCxnSpPr>
            <a:stCxn id="224" idx="6"/>
            <a:endCxn id="226" idx="2"/>
          </p:cNvCxnSpPr>
          <p:nvPr/>
        </p:nvCxnSpPr>
        <p:spPr>
          <a:xfrm>
            <a:off x="891566" y="2694680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42"/>
          <p:cNvSpPr/>
          <p:nvPr/>
        </p:nvSpPr>
        <p:spPr>
          <a:xfrm>
            <a:off x="2641791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FFFFFF"/>
                </a:solidFill>
              </a:rPr>
              <a:t>6</a:t>
            </a:r>
            <a:endParaRPr sz="1000" b="1">
              <a:solidFill>
                <a:srgbClr val="FFFFFF"/>
              </a:solidFill>
            </a:endParaRPr>
          </a:p>
        </p:txBody>
      </p:sp>
      <p:cxnSp>
        <p:nvCxnSpPr>
          <p:cNvPr id="227" name="Google Shape;227;p42"/>
          <p:cNvCxnSpPr>
            <a:stCxn id="223" idx="6"/>
          </p:cNvCxnSpPr>
          <p:nvPr/>
        </p:nvCxnSpPr>
        <p:spPr>
          <a:xfrm>
            <a:off x="7201241" y="1618942"/>
            <a:ext cx="1974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42"/>
          <p:cNvCxnSpPr>
            <a:endCxn id="224" idx="2"/>
          </p:cNvCxnSpPr>
          <p:nvPr/>
        </p:nvCxnSpPr>
        <p:spPr>
          <a:xfrm>
            <a:off x="-34" y="2694680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42"/>
          <p:cNvSpPr/>
          <p:nvPr/>
        </p:nvSpPr>
        <p:spPr>
          <a:xfrm>
            <a:off x="4749904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FFFFFF"/>
                </a:solidFill>
              </a:rPr>
              <a:t>7</a:t>
            </a:r>
            <a:endParaRPr sz="1000" b="1">
              <a:solidFill>
                <a:srgbClr val="FFFFFF"/>
              </a:solidFill>
            </a:endParaRPr>
          </a:p>
        </p:txBody>
      </p:sp>
      <p:sp>
        <p:nvSpPr>
          <p:cNvPr id="230" name="Google Shape;230;p42"/>
          <p:cNvSpPr/>
          <p:nvPr/>
        </p:nvSpPr>
        <p:spPr>
          <a:xfrm>
            <a:off x="6858016" y="2518880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FFFFFF"/>
                </a:solidFill>
              </a:rPr>
              <a:t>8</a:t>
            </a:r>
            <a:endParaRPr sz="1000" b="1">
              <a:solidFill>
                <a:srgbClr val="FFFFFF"/>
              </a:solidFill>
            </a:endParaRPr>
          </a:p>
        </p:txBody>
      </p:sp>
      <p:cxnSp>
        <p:nvCxnSpPr>
          <p:cNvPr id="231" name="Google Shape;231;p42"/>
          <p:cNvCxnSpPr>
            <a:stCxn id="226" idx="6"/>
            <a:endCxn id="229" idx="2"/>
          </p:cNvCxnSpPr>
          <p:nvPr/>
        </p:nvCxnSpPr>
        <p:spPr>
          <a:xfrm>
            <a:off x="2993391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42"/>
          <p:cNvCxnSpPr>
            <a:stCxn id="229" idx="6"/>
            <a:endCxn id="230" idx="2"/>
          </p:cNvCxnSpPr>
          <p:nvPr/>
        </p:nvCxnSpPr>
        <p:spPr>
          <a:xfrm>
            <a:off x="5101504" y="2694680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42"/>
          <p:cNvCxnSpPr>
            <a:stCxn id="230" idx="6"/>
          </p:cNvCxnSpPr>
          <p:nvPr/>
        </p:nvCxnSpPr>
        <p:spPr>
          <a:xfrm>
            <a:off x="7209616" y="2694680"/>
            <a:ext cx="1959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42"/>
          <p:cNvSpPr/>
          <p:nvPr/>
        </p:nvSpPr>
        <p:spPr>
          <a:xfrm>
            <a:off x="539966" y="3594605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FFFFFF"/>
                </a:solidFill>
              </a:rPr>
              <a:t>9</a:t>
            </a:r>
            <a:endParaRPr sz="1000" b="1">
              <a:solidFill>
                <a:srgbClr val="FFFFFF"/>
              </a:solidFill>
            </a:endParaRPr>
          </a:p>
        </p:txBody>
      </p:sp>
      <p:cxnSp>
        <p:nvCxnSpPr>
          <p:cNvPr id="235" name="Google Shape;235;p42"/>
          <p:cNvCxnSpPr>
            <a:stCxn id="234" idx="6"/>
            <a:endCxn id="236" idx="2"/>
          </p:cNvCxnSpPr>
          <p:nvPr/>
        </p:nvCxnSpPr>
        <p:spPr>
          <a:xfrm>
            <a:off x="891566" y="3770405"/>
            <a:ext cx="1750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2"/>
          <p:cNvSpPr/>
          <p:nvPr/>
        </p:nvSpPr>
        <p:spPr>
          <a:xfrm>
            <a:off x="2641791" y="3594605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FFFFFF"/>
                </a:solidFill>
              </a:rPr>
              <a:t>10</a:t>
            </a:r>
            <a:endParaRPr sz="1000" b="1">
              <a:solidFill>
                <a:srgbClr val="B7B9C8"/>
              </a:solidFill>
            </a:endParaRPr>
          </a:p>
        </p:txBody>
      </p:sp>
      <p:cxnSp>
        <p:nvCxnSpPr>
          <p:cNvPr id="237" name="Google Shape;237;p42"/>
          <p:cNvCxnSpPr>
            <a:endCxn id="234" idx="2"/>
          </p:cNvCxnSpPr>
          <p:nvPr/>
        </p:nvCxnSpPr>
        <p:spPr>
          <a:xfrm>
            <a:off x="-34" y="3770405"/>
            <a:ext cx="540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42"/>
          <p:cNvSpPr txBox="1"/>
          <p:nvPr/>
        </p:nvSpPr>
        <p:spPr>
          <a:xfrm>
            <a:off x="540000" y="28764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3. Основы JavaScript для начинающих разработчиков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25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5.JSON и XML</a:t>
            </a:r>
            <a:endParaRPr sz="1000">
              <a:solidFill>
                <a:srgbClr val="252525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2646000" y="18000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IBM Plex Sans"/>
                <a:ea typeface="IBM Plex Sans"/>
                <a:cs typeface="IBM Plex Sans"/>
                <a:sym typeface="IBM Plex Sans"/>
              </a:rPr>
              <a:t>Семинар 1: Веб-технологии: вчера, сегодня, завтра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2646000" y="2876400"/>
            <a:ext cx="174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3. Основы JavaScript для начинающих разработчиков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5. JSON и XML</a:t>
            </a:r>
            <a:endParaRPr sz="1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3" name="Google Shape;243;p42"/>
          <p:cNvSpPr txBox="1"/>
          <p:nvPr/>
        </p:nvSpPr>
        <p:spPr>
          <a:xfrm>
            <a:off x="4752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2. </a:t>
            </a:r>
            <a:b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CSS и HTML – что за звери?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4752000" y="28764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Лекция 4.Основы бэкенда: PHP и MySQL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42"/>
          <p:cNvSpPr txBox="1"/>
          <p:nvPr/>
        </p:nvSpPr>
        <p:spPr>
          <a:xfrm>
            <a:off x="6858000" y="18000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2. </a:t>
            </a:r>
            <a:b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CSS и HTML – что за звери?</a:t>
            </a:r>
            <a:endParaRPr sz="1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6858000" y="2876400"/>
            <a:ext cx="174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252525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Семинар 4. Основы бэкенда: PHP и MySQL</a:t>
            </a:r>
            <a:endParaRPr sz="1000">
              <a:solidFill>
                <a:srgbClr val="252525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490" name="Google Shape;490;p72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1" name="Google Shape;491;p72"/>
          <p:cNvSpPr txBox="1"/>
          <p:nvPr/>
        </p:nvSpPr>
        <p:spPr>
          <a:xfrm>
            <a:off x="540000" y="1115138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Задача:</a:t>
            </a:r>
            <a:r>
              <a:rPr lang="ru" sz="1100">
                <a:solidFill>
                  <a:srgbClr val="000000"/>
                </a:solidFill>
              </a:rPr>
              <a:t> проверить на Well formed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XML</a:t>
            </a: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/>
            </a:r>
            <a:br>
              <a:rPr lang="ru" sz="1100" b="1">
                <a:solidFill>
                  <a:srgbClr val="000000"/>
                </a:solidFill>
              </a:rPr>
            </a:br>
            <a:r>
              <a:rPr lang="ru" sz="1100" b="1">
                <a:solidFill>
                  <a:srgbClr val="000000"/>
                </a:solidFill>
              </a:rPr>
              <a:t/>
            </a:r>
            <a:br>
              <a:rPr lang="ru" sz="1100" b="1">
                <a:solidFill>
                  <a:srgbClr val="000000"/>
                </a:solidFill>
              </a:rPr>
            </a:br>
            <a:r>
              <a:rPr lang="ru" sz="1100" b="1">
                <a:solidFill>
                  <a:srgbClr val="000000"/>
                </a:solidFill>
              </a:rPr>
              <a:t/>
            </a:r>
            <a:br>
              <a:rPr lang="ru" sz="1100" b="1">
                <a:solidFill>
                  <a:srgbClr val="000000"/>
                </a:solidFill>
              </a:rPr>
            </a:br>
            <a:r>
              <a:rPr lang="ru" sz="1100" b="1">
                <a:solidFill>
                  <a:srgbClr val="000000"/>
                </a:solidFill>
              </a:rPr>
              <a:t>JSON</a:t>
            </a:r>
            <a:endParaRPr sz="11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rgbClr val="000000"/>
              </a:solidFill>
            </a:endParaRPr>
          </a:p>
        </p:txBody>
      </p:sp>
      <p:pic>
        <p:nvPicPr>
          <p:cNvPr id="492" name="Google Shape;4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25" y="3755411"/>
            <a:ext cx="4215598" cy="8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625" y="3755411"/>
            <a:ext cx="4215634" cy="8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00" y="1800000"/>
            <a:ext cx="4177126" cy="171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8625" y="1800000"/>
            <a:ext cx="3907318" cy="171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501" name="Google Shape;501;p7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2" name="Google Shape;502;p73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3" name="Google Shape;503;p73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создать XML-документ на основе списка учащихся, который содержит следующие данные: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6654D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Файл с таблицей</a:t>
            </a:r>
            <a:r>
              <a:rPr lang="ru" sz="1100">
                <a:solidFill>
                  <a:srgbClr val="000000"/>
                </a:solidFill>
              </a:rPr>
              <a:t> (*.txt)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Для выполнения задания и демонстрации результата используйте онлайн-редактор</a:t>
            </a:r>
            <a:r>
              <a:rPr lang="ru" sz="11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rgbClr val="6654D9"/>
                </a:solidFill>
              </a:rPr>
              <a:t>https://jsonformatter.org/xml-formatter</a:t>
            </a:r>
            <a:endParaRPr sz="1100" u="sng">
              <a:solidFill>
                <a:srgbClr val="6654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</p:txBody>
      </p:sp>
      <p:pic>
        <p:nvPicPr>
          <p:cNvPr id="504" name="Google Shape;50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734175"/>
            <a:ext cx="4494525" cy="18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510" name="Google Shape;510;p74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11" name="Google Shape;51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3" name="Google Shape;513;p74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создать XML-документ на основе списка учащихся, который содержит следующие данные: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6654D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Файл с таблицей</a:t>
            </a:r>
            <a:r>
              <a:rPr lang="ru" sz="1100">
                <a:solidFill>
                  <a:srgbClr val="000000"/>
                </a:solidFill>
              </a:rPr>
              <a:t> (*.txt)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Для выполнения задания и демонстрации результата используйте онлайн-редактор</a:t>
            </a:r>
            <a:r>
              <a:rPr lang="ru" sz="11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rgbClr val="6654D9"/>
                </a:solidFill>
              </a:rPr>
              <a:t>https://jsonformatter.org/xml-formatter</a:t>
            </a:r>
            <a:endParaRPr sz="1100" u="sng">
              <a:solidFill>
                <a:srgbClr val="6654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</p:txBody>
      </p:sp>
      <p:pic>
        <p:nvPicPr>
          <p:cNvPr id="514" name="Google Shape;51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00" y="1734175"/>
            <a:ext cx="4494525" cy="18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520" name="Google Shape;520;p75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1" name="Google Shape;521;p75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chemeClr val="dk1"/>
                </a:solidFill>
              </a:rPr>
              <a:t>Задача: </a:t>
            </a:r>
            <a:r>
              <a:rPr lang="ru" sz="1100">
                <a:solidFill>
                  <a:schemeClr val="dk1"/>
                </a:solidFill>
              </a:rPr>
              <a:t>создать XML-документ на основе списка учащихся, который содержит следующие данные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rgbClr val="6654D9"/>
                </a:solidFill>
              </a:rPr>
              <a:t>Пример, на вашем экране ➜</a:t>
            </a:r>
            <a:endParaRPr sz="1100" b="1">
              <a:solidFill>
                <a:srgbClr val="6654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522" name="Google Shape;522;p75"/>
          <p:cNvPicPr preferRelativeResize="0"/>
          <p:nvPr/>
        </p:nvPicPr>
        <p:blipFill rotWithShape="1">
          <a:blip r:embed="rId3">
            <a:alphaModFix/>
          </a:blip>
          <a:srcRect b="17979"/>
          <a:stretch/>
        </p:blipFill>
        <p:spPr>
          <a:xfrm>
            <a:off x="4715903" y="0"/>
            <a:ext cx="35641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528" name="Google Shape;528;p7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6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9" name="Google Shape;529;p76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15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0" name="Google Shape;530;p76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создать JSON-документ на основе данных о пользователе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для сайта, который содержит следующие данные: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6654D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Файл с таблицей</a:t>
            </a:r>
            <a:r>
              <a:rPr lang="ru" sz="1100">
                <a:solidFill>
                  <a:srgbClr val="000000"/>
                </a:solidFill>
              </a:rPr>
              <a:t> (*.txt)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Для выполнения задания и демонстрации результата используйте онлайн-редактор</a:t>
            </a:r>
            <a:r>
              <a:rPr lang="ru" sz="11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rgbClr val="6654D9"/>
                </a:solidFill>
              </a:rPr>
              <a:t>https://jsonformatter.org/json-parser</a:t>
            </a:r>
            <a:endParaRPr sz="1100" u="sng">
              <a:solidFill>
                <a:srgbClr val="6654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</p:txBody>
      </p:sp>
      <p:pic>
        <p:nvPicPr>
          <p:cNvPr id="531" name="Google Shape;53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1817800"/>
            <a:ext cx="4628201" cy="12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537" name="Google Shape;537;p77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38" name="Google Shape;53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0" name="Google Shape;540;p77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Задача: </a:t>
            </a:r>
            <a:r>
              <a:rPr lang="ru" sz="1100">
                <a:solidFill>
                  <a:srgbClr val="000000"/>
                </a:solidFill>
              </a:rPr>
              <a:t>создать JSON-документ на основе данных о пользователе </a:t>
            </a:r>
            <a:br>
              <a:rPr lang="ru" sz="1100">
                <a:solidFill>
                  <a:srgbClr val="000000"/>
                </a:solidFill>
              </a:rPr>
            </a:br>
            <a:r>
              <a:rPr lang="ru" sz="1100">
                <a:solidFill>
                  <a:srgbClr val="000000"/>
                </a:solidFill>
              </a:rPr>
              <a:t>для сайта, который содержит следующие данные: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6654D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Файл с таблицей</a:t>
            </a:r>
            <a:r>
              <a:rPr lang="ru" sz="1100">
                <a:solidFill>
                  <a:srgbClr val="000000"/>
                </a:solidFill>
              </a:rPr>
              <a:t> (*.txt)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</a:rPr>
              <a:t>Для выполнения задания и демонстрации результата используйте онлайн-редактор</a:t>
            </a:r>
            <a:r>
              <a:rPr lang="ru" sz="1100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rgbClr val="6654D9"/>
                </a:solidFill>
              </a:rPr>
              <a:t>https://jsonformatter.org/json-parser</a:t>
            </a:r>
            <a:endParaRPr sz="1100" u="sng">
              <a:solidFill>
                <a:srgbClr val="6654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</p:txBody>
      </p:sp>
      <p:pic>
        <p:nvPicPr>
          <p:cNvPr id="541" name="Google Shape;541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00" y="1817800"/>
            <a:ext cx="4628201" cy="12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547" name="Google Shape;547;p78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8" name="Google Shape;548;p78"/>
          <p:cNvSpPr txBox="1"/>
          <p:nvPr/>
        </p:nvSpPr>
        <p:spPr>
          <a:xfrm>
            <a:off x="536400" y="1260000"/>
            <a:ext cx="310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chemeClr val="dk1"/>
                </a:solidFill>
              </a:rPr>
              <a:t>Задача: </a:t>
            </a:r>
            <a:r>
              <a:rPr lang="ru" sz="1100">
                <a:solidFill>
                  <a:schemeClr val="dk1"/>
                </a:solidFill>
              </a:rPr>
              <a:t>создать JSON-документ на основе данных о пользователе для сайта, который содержит следующие данные: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rgbClr val="6654D9"/>
                </a:solidFill>
              </a:rPr>
              <a:t>Пример, на вашем экране ➜</a:t>
            </a: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549" name="Google Shape;54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300" y="1080000"/>
            <a:ext cx="4183598" cy="37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555" name="Google Shape;55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9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9" name="Google Shape;559;p79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0" name="Google Shape;560;p79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0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66" name="Google Shape;566;p8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72" name="Google Shape;572;p8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pic>
        <p:nvPicPr>
          <p:cNvPr id="573" name="Google Shape;57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81"/>
          <p:cNvSpPr txBox="1"/>
          <p:nvPr/>
        </p:nvSpPr>
        <p:spPr>
          <a:xfrm>
            <a:off x="536400" y="1260000"/>
            <a:ext cx="5460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Задача №1: </a:t>
            </a:r>
            <a:r>
              <a:rPr lang="ru" sz="1100">
                <a:solidFill>
                  <a:srgbClr val="000000"/>
                </a:solidFill>
              </a:rPr>
              <a:t>проверить XML на Well formed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575" name="Google Shape;57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640253"/>
            <a:ext cx="5958001" cy="261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1"/>
          </p:nvPr>
        </p:nvSpPr>
        <p:spPr>
          <a:xfrm>
            <a:off x="540000" y="1168500"/>
            <a:ext cx="56469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marR="241300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Получим представление о SOAP и REST.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Научимся читать и создавать JSON.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Научимся читать и создавать XML.</a:t>
            </a:r>
            <a:endParaRPr sz="12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pic>
        <p:nvPicPr>
          <p:cNvPr id="254" name="Google Shape;254;p4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498004" y="2236423"/>
            <a:ext cx="2130150" cy="244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81" name="Google Shape;581;p82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pic>
        <p:nvPicPr>
          <p:cNvPr id="582" name="Google Shape;58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8000" y="2880000"/>
            <a:ext cx="1435603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2"/>
          <p:cNvSpPr txBox="1"/>
          <p:nvPr/>
        </p:nvSpPr>
        <p:spPr>
          <a:xfrm>
            <a:off x="536400" y="1260000"/>
            <a:ext cx="5460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000000"/>
                </a:solidFill>
              </a:rPr>
              <a:t>Задача №2: </a:t>
            </a:r>
            <a:r>
              <a:rPr lang="ru" sz="1100">
                <a:solidFill>
                  <a:srgbClr val="000000"/>
                </a:solidFill>
              </a:rPr>
              <a:t>проверить JSON на Well formed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584" name="Google Shape;58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603674"/>
            <a:ext cx="5958001" cy="261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3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590" name="Google Shape;590;p8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pic>
        <p:nvPicPr>
          <p:cNvPr id="591" name="Google Shape;59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4" name="Google Shape;264;p44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44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Викторина</a:t>
            </a:r>
            <a:endParaRPr/>
          </a:p>
        </p:txBody>
      </p:sp>
      <p:sp>
        <p:nvSpPr>
          <p:cNvPr id="271" name="Google Shape;271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365" name="Google Shape;36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376" name="Google Shape;376;p5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382" name="Google Shape;382;p6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3" name="Google Shape;383;p60"/>
          <p:cNvSpPr txBox="1"/>
          <p:nvPr/>
        </p:nvSpPr>
        <p:spPr>
          <a:xfrm>
            <a:off x="536400" y="1260000"/>
            <a:ext cx="50337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 dirty="0">
                <a:solidFill>
                  <a:schemeClr val="dk1"/>
                </a:solidFill>
              </a:rPr>
              <a:t>Задача:</a:t>
            </a:r>
            <a:r>
              <a:rPr lang="ru" sz="1100" dirty="0">
                <a:solidFill>
                  <a:schemeClr val="dk1"/>
                </a:solidFill>
              </a:rPr>
              <a:t> с помощью онлайн-сервиса </a:t>
            </a:r>
            <a:r>
              <a:rPr lang="ru" sz="1100" u="sng" dirty="0">
                <a:solidFill>
                  <a:srgbClr val="6654D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https://tools.seo-zona.ru/postget.html</a:t>
            </a:r>
            <a:endParaRPr sz="1100" u="sng" dirty="0">
              <a:solidFill>
                <a:srgbClr val="6654D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 dirty="0">
                <a:solidFill>
                  <a:schemeClr val="dk1"/>
                </a:solidFill>
              </a:rPr>
              <a:t>Отправьте </a:t>
            </a:r>
            <a:r>
              <a:rPr lang="ru" sz="1100" b="1" dirty="0">
                <a:solidFill>
                  <a:schemeClr val="dk1"/>
                </a:solidFill>
              </a:rPr>
              <a:t>GET</a:t>
            </a:r>
            <a:r>
              <a:rPr lang="ru" sz="1100" dirty="0">
                <a:solidFill>
                  <a:schemeClr val="dk1"/>
                </a:solidFill>
              </a:rPr>
              <a:t> запрос на ресурс</a:t>
            </a:r>
            <a:r>
              <a:rPr lang="ru" sz="1100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 dirty="0">
                <a:solidFill>
                  <a:srgbClr val="6654D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https://nalog.ru</a:t>
            </a:r>
            <a:r>
              <a:rPr lang="ru" sz="1100" dirty="0">
                <a:solidFill>
                  <a:schemeClr val="dk1"/>
                </a:solidFill>
              </a:rPr>
              <a:t>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 dirty="0">
                <a:solidFill>
                  <a:schemeClr val="dk1"/>
                </a:solidFill>
              </a:rPr>
              <a:t>Отправьте </a:t>
            </a:r>
            <a:r>
              <a:rPr lang="ru" sz="1100" b="1" dirty="0">
                <a:solidFill>
                  <a:schemeClr val="dk1"/>
                </a:solidFill>
              </a:rPr>
              <a:t>POST</a:t>
            </a:r>
            <a:r>
              <a:rPr lang="ru" sz="1100" dirty="0">
                <a:solidFill>
                  <a:schemeClr val="dk1"/>
                </a:solidFill>
              </a:rPr>
              <a:t> запрос (имя: text, значение: котики) на ресурс</a:t>
            </a:r>
            <a:r>
              <a:rPr lang="ru" sz="1100" dirty="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 dirty="0">
                <a:solidFill>
                  <a:srgbClr val="6654D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https://yandex.ru/search/</a:t>
            </a:r>
            <a:r>
              <a:rPr lang="ru" sz="1100" dirty="0">
                <a:solidFill>
                  <a:schemeClr val="dk1"/>
                </a:solidFill>
              </a:rPr>
              <a:t>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</a:rPr>
              <a:t>Объясните разницу между методами и полученными результатами.</a:t>
            </a:r>
            <a:endParaRPr sz="1100" b="1" dirty="0">
              <a:solidFill>
                <a:schemeClr val="dk1"/>
              </a:solidFill>
            </a:endParaRPr>
          </a:p>
        </p:txBody>
      </p:sp>
      <p:sp>
        <p:nvSpPr>
          <p:cNvPr id="384" name="Google Shape;384;p6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 dirty="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 минут</a:t>
            </a:r>
            <a:endParaRPr sz="3800" dirty="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5. JSON и XML –  основные форматы передачи данных</a:t>
            </a:r>
            <a:endParaRPr/>
          </a:p>
        </p:txBody>
      </p:sp>
      <p:sp>
        <p:nvSpPr>
          <p:cNvPr id="390" name="Google Shape;390;p61"/>
          <p:cNvSpPr txBox="1"/>
          <p:nvPr/>
        </p:nvSpPr>
        <p:spPr>
          <a:xfrm>
            <a:off x="3948675" y="720000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&lt;&lt;10:00-&gt;&gt;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91" name="Google Shape;3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38" y="2017850"/>
            <a:ext cx="1823027" cy="179365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1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3" name="Google Shape;393;p61"/>
          <p:cNvSpPr txBox="1"/>
          <p:nvPr/>
        </p:nvSpPr>
        <p:spPr>
          <a:xfrm>
            <a:off x="536400" y="1260000"/>
            <a:ext cx="5033700" cy="19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chemeClr val="dk1"/>
                </a:solidFill>
              </a:rPr>
              <a:t>Задача:</a:t>
            </a:r>
            <a:r>
              <a:rPr lang="ru" sz="1100">
                <a:solidFill>
                  <a:schemeClr val="dk1"/>
                </a:solidFill>
              </a:rPr>
              <a:t> с помощью онлайн-сервиса </a:t>
            </a:r>
            <a:r>
              <a:rPr lang="ru" sz="1100" u="sng">
                <a:solidFill>
                  <a:srgbClr val="6654D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https://tools.seo-zona.ru/postget.html</a:t>
            </a:r>
            <a:endParaRPr sz="1100" u="sng">
              <a:solidFill>
                <a:srgbClr val="6654D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Отправьте </a:t>
            </a:r>
            <a:r>
              <a:rPr lang="ru" sz="1100" b="1">
                <a:solidFill>
                  <a:schemeClr val="dk1"/>
                </a:solidFill>
              </a:rPr>
              <a:t>GET</a:t>
            </a:r>
            <a:r>
              <a:rPr lang="ru" sz="1100">
                <a:solidFill>
                  <a:schemeClr val="dk1"/>
                </a:solidFill>
              </a:rPr>
              <a:t> запрос на ресурс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rgbClr val="6654D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https://nalog.ru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 sz="1100">
                <a:solidFill>
                  <a:schemeClr val="dk1"/>
                </a:solidFill>
              </a:rPr>
              <a:t>Отправьте </a:t>
            </a:r>
            <a:r>
              <a:rPr lang="ru" sz="1100" b="1">
                <a:solidFill>
                  <a:schemeClr val="dk1"/>
                </a:solidFill>
              </a:rPr>
              <a:t>POST</a:t>
            </a:r>
            <a:r>
              <a:rPr lang="ru" sz="1100">
                <a:solidFill>
                  <a:schemeClr val="dk1"/>
                </a:solidFill>
              </a:rPr>
              <a:t> запрос (имя: text, значение: котики) на ресурс</a:t>
            </a:r>
            <a:r>
              <a:rPr lang="ru" sz="11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ru" sz="1100" u="sng">
                <a:solidFill>
                  <a:srgbClr val="6654D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https://yandex.ru/search/</a:t>
            </a:r>
            <a:r>
              <a:rPr lang="ru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Объясните разницу между методами и полученными результатами.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916</Words>
  <Application>Microsoft Office PowerPoint</Application>
  <PresentationFormat>Экран (16:9)</PresentationFormat>
  <Paragraphs>235</Paragraphs>
  <Slides>31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IBM Plex Sans SemiBold</vt:lpstr>
      <vt:lpstr>IBM Plex Sans</vt:lpstr>
      <vt:lpstr>Roboto</vt:lpstr>
      <vt:lpstr>Simple Light</vt:lpstr>
      <vt:lpstr>Макет шаблона GB</vt:lpstr>
      <vt:lpstr>JSON и XML –  основные форматы  передачи данных</vt:lpstr>
      <vt:lpstr>Знакомство с веб-технологиями</vt:lpstr>
      <vt:lpstr>Что будет на уроке сегодня</vt:lpstr>
      <vt:lpstr>Слайд 4</vt:lpstr>
      <vt:lpstr>Викторина</vt:lpstr>
      <vt:lpstr>Слайд 6</vt:lpstr>
      <vt:lpstr>Практика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Домашнее задание</vt:lpstr>
      <vt:lpstr>Домашнее задание</vt:lpstr>
      <vt:lpstr>Домашнее задание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JSON и XML –  основные форматы  передачи данных</dc:title>
  <dc:creator>Ember</dc:creator>
  <cp:lastModifiedBy>Ember</cp:lastModifiedBy>
  <cp:revision>13</cp:revision>
  <dcterms:modified xsi:type="dcterms:W3CDTF">2023-06-01T19:10:15Z</dcterms:modified>
</cp:coreProperties>
</file>